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56" r:id="rId4"/>
    <p:sldId id="258" r:id="rId5"/>
    <p:sldId id="298" r:id="rId6"/>
    <p:sldId id="270" r:id="rId7"/>
    <p:sldId id="279" r:id="rId8"/>
    <p:sldId id="280" r:id="rId9"/>
    <p:sldId id="281" r:id="rId10"/>
    <p:sldId id="286" r:id="rId11"/>
    <p:sldId id="301" r:id="rId12"/>
    <p:sldId id="302" r:id="rId13"/>
    <p:sldId id="303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29" autoAdjust="0"/>
    <p:restoredTop sz="99748" autoAdjust="0"/>
  </p:normalViewPr>
  <p:slideViewPr>
    <p:cSldViewPr snapToGrid="0">
      <p:cViewPr>
        <p:scale>
          <a:sx n="120" d="100"/>
          <a:sy n="120" d="100"/>
        </p:scale>
        <p:origin x="-1290" y="180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C85A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571"/>
          <c:y val="1.610377424283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1F7-4D2D-893B-5ED8A7AA0547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1F7-4D2D-893B-5ED8A7AA0547}"/>
              </c:ext>
            </c:extLst>
          </c:dPt>
          <c:dPt>
            <c:idx val="8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3D5-4147-AAAD-73EF3321B9C8}"/>
              </c:ext>
            </c:extLst>
          </c:dPt>
          <c:cat>
            <c:strRef>
              <c:f>Лист1!$A$2:$A$5</c:f>
              <c:strCache>
                <c:ptCount val="4"/>
                <c:pt idx="0">
                  <c:v>Создание и совершенствование условий для обеспечения общественного порядка, предупреждения противоправных действий, в том числе с участием граждан  </c:v>
                </c:pt>
                <c:pt idx="1">
                  <c:v>Повышение уровня профилактики и выявления административных правонарушений, правовой грамотности и правозащиты граждан </c:v>
                </c:pt>
                <c:pt idx="2">
                  <c:v>Развитие системы профилактики незаконного потребления наркотических средств и психотропных веществ, наркомании, выявление лучших практик антинаркотической работы, реализация совместных антинаркотических проектов  с общественностью и экспертным сообществом</c:v>
                </c:pt>
                <c:pt idx="3">
                  <c:v>Создание условий для выполнения функций, направленных на обеспечение прав и законных интересов жителей автономного округа в отдельных сферах жизнедеятельности, в том числе в осуществлении местного самоуправления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84627.7</c:v>
                </c:pt>
                <c:pt idx="1">
                  <c:v>132593.60000000001</c:v>
                </c:pt>
                <c:pt idx="3">
                  <c:v>120026.6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150" b="1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увеличение количества раскрытых преступлений и выявленных административных правонарушений с участием народных дружинников</a:t>
          </a:r>
          <a:endParaRPr lang="ru-RU" sz="1150" b="1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96F7D-D23A-44A9-9FBE-69A84CD7934E}" type="pres">
      <dgm:prSet presAssocID="{350BD4D1-7222-47FB-9901-A00328E753EE}" presName="parTxOnly" presStyleLbl="node1" presStyleIdx="0" presStyleCnt="1" custLinFactNeighborX="49" custLinFactNeighborY="-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41BEC5-6362-4EC4-9933-A01973E089C8}" type="presOf" srcId="{7333E14C-348A-442D-BCDF-5DE2249959E3}" destId="{A2151689-D1DA-419E-B9C4-A7F92383A10D}" srcOrd="0" destOrd="0" presId="urn:microsoft.com/office/officeart/2005/8/layout/hChevron3"/>
    <dgm:cxn modelId="{2B4BA788-8A77-4919-9606-C09C8E8461C8}" type="presOf" srcId="{350BD4D1-7222-47FB-9901-A00328E753EE}" destId="{F0796F7D-D23A-44A9-9FBE-69A84CD7934E}" srcOrd="0" destOrd="0" presId="urn:microsoft.com/office/officeart/2005/8/layout/hChevron3"/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5158F3A4-F83C-4D75-97D3-676E9D0C6A4F}" type="presParOf" srcId="{A2151689-D1DA-419E-B9C4-A7F92383A10D}" destId="{F0796F7D-D23A-44A9-9FBE-69A84CD7934E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3E14C-348A-442D-BCDF-5DE2249959E3}" type="doc">
      <dgm:prSet loTypeId="urn:microsoft.com/office/officeart/2005/8/layout/hChevron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BD4D1-7222-47FB-9901-A00328E753EE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sz="1150" b="1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увеличение доли нарушений ПДД, выявленных с помощью средств </a:t>
          </a:r>
          <a:r>
            <a:rPr lang="ru-RU" sz="1150" b="1" dirty="0" err="1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фотовидеофиксации</a:t>
          </a:r>
          <a:r>
            <a:rPr lang="ru-RU" sz="1150" b="1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 с 68 до 85%</a:t>
          </a:r>
          <a:endParaRPr lang="ru-RU" sz="1150" b="1" dirty="0">
            <a:solidFill>
              <a:schemeClr val="bg1"/>
            </a:solidFill>
            <a:latin typeface="Franklin Gothic Book" pitchFamily="34" charset="0"/>
          </a:endParaRPr>
        </a:p>
      </dgm:t>
    </dgm:pt>
    <dgm:pt modelId="{BF687FE7-AFD1-4B7D-85D4-4C8FF9AEB650}" type="parTrans" cxnId="{AD307A9C-01BB-4C5F-9E54-1701782230C9}">
      <dgm:prSet/>
      <dgm:spPr/>
      <dgm:t>
        <a:bodyPr/>
        <a:lstStyle/>
        <a:p>
          <a:endParaRPr lang="ru-RU"/>
        </a:p>
      </dgm:t>
    </dgm:pt>
    <dgm:pt modelId="{3A89AF42-BD70-4ED8-8FEA-34B984B1AA51}" type="sibTrans" cxnId="{AD307A9C-01BB-4C5F-9E54-1701782230C9}">
      <dgm:prSet/>
      <dgm:spPr/>
      <dgm:t>
        <a:bodyPr/>
        <a:lstStyle/>
        <a:p>
          <a:endParaRPr lang="ru-RU"/>
        </a:p>
      </dgm:t>
    </dgm:pt>
    <dgm:pt modelId="{A2151689-D1DA-419E-B9C4-A7F92383A10D}" type="pres">
      <dgm:prSet presAssocID="{7333E14C-348A-442D-BCDF-5DE2249959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796F7D-D23A-44A9-9FBE-69A84CD7934E}" type="pres">
      <dgm:prSet presAssocID="{350BD4D1-7222-47FB-9901-A00328E753EE}" presName="parTxOnly" presStyleLbl="node1" presStyleIdx="0" presStyleCnt="1" custLinFactNeighborX="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AD4B1-D488-43F6-840D-1683668353F4}" type="presOf" srcId="{350BD4D1-7222-47FB-9901-A00328E753EE}" destId="{F0796F7D-D23A-44A9-9FBE-69A84CD7934E}" srcOrd="0" destOrd="0" presId="urn:microsoft.com/office/officeart/2005/8/layout/hChevron3"/>
    <dgm:cxn modelId="{AD307A9C-01BB-4C5F-9E54-1701782230C9}" srcId="{7333E14C-348A-442D-BCDF-5DE2249959E3}" destId="{350BD4D1-7222-47FB-9901-A00328E753EE}" srcOrd="0" destOrd="0" parTransId="{BF687FE7-AFD1-4B7D-85D4-4C8FF9AEB650}" sibTransId="{3A89AF42-BD70-4ED8-8FEA-34B984B1AA51}"/>
    <dgm:cxn modelId="{14B81596-DC62-4615-8A93-2BC591E0A339}" type="presOf" srcId="{7333E14C-348A-442D-BCDF-5DE2249959E3}" destId="{A2151689-D1DA-419E-B9C4-A7F92383A10D}" srcOrd="0" destOrd="0" presId="urn:microsoft.com/office/officeart/2005/8/layout/hChevron3"/>
    <dgm:cxn modelId="{BFD4EA7F-BEAE-42AB-ADF4-8F1F07F00A4A}" type="presParOf" srcId="{A2151689-D1DA-419E-B9C4-A7F92383A10D}" destId="{F0796F7D-D23A-44A9-9FBE-69A84CD7934E}" srcOrd="0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3739" y="0"/>
          <a:ext cx="3825955" cy="435160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увеличение количества раскрытых преступлений и выявленных административных правонарушений с участием народных дружинников</a:t>
          </a:r>
          <a:endParaRPr lang="ru-RU" sz="1150" b="1" kern="1200" dirty="0">
            <a:solidFill>
              <a:schemeClr val="bg1"/>
            </a:solidFill>
            <a:latin typeface="Franklin Gothic Book" pitchFamily="34" charset="0"/>
          </a:endParaRPr>
        </a:p>
      </dsp:txBody>
      <dsp:txXfrm>
        <a:off x="3739" y="0"/>
        <a:ext cx="3717165" cy="435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96F7D-D23A-44A9-9FBE-69A84CD7934E}">
      <dsp:nvSpPr>
        <dsp:cNvPr id="0" name=""/>
        <dsp:cNvSpPr/>
      </dsp:nvSpPr>
      <dsp:spPr>
        <a:xfrm>
          <a:off x="3739" y="0"/>
          <a:ext cx="3825955" cy="435160"/>
        </a:xfrm>
        <a:prstGeom prst="homePlate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1117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kern="1200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увеличение доли нарушений ПДД, выявленных с помощью средств </a:t>
          </a:r>
          <a:r>
            <a:rPr lang="ru-RU" sz="1150" b="1" kern="1200" dirty="0" err="1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фотовидеофиксации</a:t>
          </a:r>
          <a:r>
            <a:rPr lang="ru-RU" sz="1150" b="1" kern="1200" dirty="0" smtClean="0">
              <a:solidFill>
                <a:schemeClr val="bg1"/>
              </a:solidFill>
              <a:latin typeface="Franklin Gothic Book" pitchFamily="34" charset="0"/>
              <a:cs typeface="Times New Roman" pitchFamily="18" charset="0"/>
            </a:rPr>
            <a:t> с 68 до 85%</a:t>
          </a:r>
          <a:endParaRPr lang="ru-RU" sz="1150" b="1" kern="1200" dirty="0">
            <a:solidFill>
              <a:schemeClr val="bg1"/>
            </a:solidFill>
            <a:latin typeface="Franklin Gothic Book" pitchFamily="34" charset="0"/>
          </a:endParaRPr>
        </a:p>
      </dsp:txBody>
      <dsp:txXfrm>
        <a:off x="3739" y="0"/>
        <a:ext cx="3717165" cy="435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02.11.2018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3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62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246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1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71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13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07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1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14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31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99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85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0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6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19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0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21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87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56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432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2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72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4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Relationship Id="rId1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Профилактика правонарушений и обеспечение отдельных прав граждан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12718" y="3068912"/>
            <a:ext cx="3284592" cy="1538460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6011" y="3032759"/>
            <a:ext cx="3571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Общий объём финансирования</a:t>
            </a:r>
          </a:p>
          <a:p>
            <a:pPr algn="ctr"/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на период до 2030 года, тыс. рублей: </a:t>
            </a:r>
          </a:p>
          <a:p>
            <a:pPr algn="ctr"/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3 </a:t>
            </a:r>
            <a:r>
              <a:rPr lang="ru-RU" sz="3400" dirty="0" smtClean="0">
                <a:solidFill>
                  <a:srgbClr val="00B050"/>
                </a:solidFill>
                <a:latin typeface="Franklin Gothic Medium" pitchFamily="34" charset="0"/>
              </a:rPr>
              <a:t>547237,8</a:t>
            </a: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из них:</a:t>
            </a:r>
          </a:p>
          <a:p>
            <a:pPr algn="ctr"/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2019 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год – </a:t>
            </a:r>
            <a:r>
              <a:rPr lang="ru-RU" sz="1400" b="1" dirty="0" smtClean="0">
                <a:solidFill>
                  <a:srgbClr val="00B050"/>
                </a:solidFill>
                <a:latin typeface="Franklin Gothic Medium" pitchFamily="34" charset="0"/>
              </a:rPr>
              <a:t>337 247,9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тыс</a:t>
            </a:r>
            <a:r>
              <a:rPr lang="ru-RU" sz="1400" b="1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. </a:t>
            </a:r>
            <a:r>
              <a:rPr lang="ru-RU" sz="1400" b="1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рублей</a:t>
            </a:r>
            <a:endParaRPr lang="ru-RU" sz="1400" b="1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5421" y="2051416"/>
            <a:ext cx="2338964" cy="1264301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5963" y="2131046"/>
            <a:ext cx="2338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Увеличение </a:t>
            </a:r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доли нарушений ПДД, выявленных с помощью средств </a:t>
            </a:r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фотовидеофиксации, %</a:t>
            </a:r>
            <a:endParaRPr lang="ru-RU" sz="12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76910" y="1554849"/>
            <a:ext cx="3150510" cy="1233715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342057" y="1858826"/>
            <a:ext cx="2478650" cy="2016267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93136" y="4554682"/>
            <a:ext cx="2627422" cy="112636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19432" y="1893447"/>
            <a:ext cx="249547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Составление сотрудниками полиции 8 тыс. административных протоколов в год в соответствии Законом автономного округа «Об административных правонарушениях</a:t>
            </a:r>
            <a:r>
              <a:rPr lang="ru-RU" sz="1200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»</a:t>
            </a:r>
          </a:p>
          <a:p>
            <a:pPr algn="ctr"/>
            <a:endParaRPr lang="ru-RU" sz="12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  <a:p>
            <a:pPr algn="ctr"/>
            <a:endParaRPr lang="ru-RU" sz="14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42321" y="4598441"/>
            <a:ext cx="25652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Снижение общей распространенности наркомании (на 100 тыс. населения), чел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846717" y="1514955"/>
            <a:ext cx="328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Снижение уровня преступности в общем число зарегистрированных преступлений на 100 тыс. человек населения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2266" y="2915022"/>
            <a:ext cx="5530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anklin Gothic Medium" pitchFamily="34" charset="0"/>
              </a:rPr>
              <a:t>68</a:t>
            </a:r>
            <a:endParaRPr lang="ru-RU" sz="1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24461" y="2838079"/>
            <a:ext cx="54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85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1210" y="5220363"/>
            <a:ext cx="651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anklin Gothic Medium" pitchFamily="34" charset="0"/>
              </a:rPr>
              <a:t>253,3</a:t>
            </a:r>
            <a:endParaRPr lang="ru-RU" sz="1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790649" y="5130890"/>
            <a:ext cx="1041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238,1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826780" y="3447545"/>
            <a:ext cx="2904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0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737192" y="3309758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 тыс.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7" y="2809276"/>
            <a:ext cx="446965" cy="44696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7220275" y="5145590"/>
            <a:ext cx="575385" cy="446965"/>
          </a:xfrm>
          <a:prstGeom prst="rect">
            <a:avLst/>
          </a:prstGeom>
        </p:spPr>
      </p:pic>
      <p:grpSp>
        <p:nvGrpSpPr>
          <p:cNvPr id="104" name="Группа 103"/>
          <p:cNvGrpSpPr/>
          <p:nvPr/>
        </p:nvGrpSpPr>
        <p:grpSpPr>
          <a:xfrm>
            <a:off x="3451615" y="2280099"/>
            <a:ext cx="2125572" cy="499022"/>
            <a:chOff x="3695726" y="2033165"/>
            <a:chExt cx="2125572" cy="499022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3695726" y="2120821"/>
              <a:ext cx="64017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prstClr val="black"/>
                  </a:solidFill>
                  <a:latin typeface="Franklin Gothic Medium" pitchFamily="34" charset="0"/>
                </a:rPr>
                <a:t>1 376</a:t>
              </a:r>
              <a:endParaRPr lang="ru-RU" sz="1400" dirty="0">
                <a:solidFill>
                  <a:prstClr val="black"/>
                </a:solidFill>
                <a:latin typeface="Franklin Gothic Medium" pitchFamily="34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910279" y="2070522"/>
              <a:ext cx="9110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B050"/>
                  </a:solidFill>
                  <a:latin typeface="Franklin Gothic Medium" pitchFamily="34" charset="0"/>
                </a:rPr>
                <a:t>1133</a:t>
              </a:r>
              <a:endParaRPr lang="ru-RU" sz="2400" dirty="0">
                <a:solidFill>
                  <a:srgbClr val="00B050"/>
                </a:solidFill>
                <a:latin typeface="Franklin Gothic Medium" pitchFamily="34" charset="0"/>
              </a:endParaRPr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4431126" y="2033165"/>
              <a:ext cx="449579" cy="446965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xmlns="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65" name="Скругленный прямоугольник 64"/>
          <p:cNvSpPr/>
          <p:nvPr/>
        </p:nvSpPr>
        <p:spPr>
          <a:xfrm>
            <a:off x="136615" y="4323628"/>
            <a:ext cx="2577675" cy="1495817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8752" y="4329152"/>
            <a:ext cx="253950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Увеличение доли потребительских споров, разрешенных в досудебном и внесудебном порядке, в общем количестве споров с участием </a:t>
            </a:r>
            <a:r>
              <a:rPr lang="ru-RU" sz="1100" dirty="0" smtClean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потребителей, %</a:t>
            </a:r>
            <a:endParaRPr lang="ru-RU" sz="1100" dirty="0">
              <a:solidFill>
                <a:srgbClr val="4472C4">
                  <a:lumMod val="50000"/>
                </a:srgbClr>
              </a:solidFill>
              <a:latin typeface="Franklin Gothic Medium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37" y="5279033"/>
            <a:ext cx="515727" cy="383063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479167" y="5352817"/>
            <a:ext cx="545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anklin Gothic Medium" pitchFamily="34" charset="0"/>
              </a:rPr>
              <a:t>81,4</a:t>
            </a:r>
            <a:endParaRPr lang="ru-RU" sz="1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757034" y="5235156"/>
            <a:ext cx="767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88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2876910" y="4842663"/>
            <a:ext cx="3220399" cy="1357196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027614" y="4891153"/>
            <a:ext cx="2748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4472C4">
                    <a:lumMod val="50000"/>
                  </a:srgbClr>
                </a:solidFill>
                <a:latin typeface="Franklin Gothic Medium" pitchFamily="34" charset="0"/>
              </a:rPr>
              <a:t>Увеличение количества применяемых практик непосредственного осуществления населением местного самоуправления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84" y="3317107"/>
            <a:ext cx="446965" cy="446965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4" y="5660594"/>
            <a:ext cx="446965" cy="446965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3054340" y="5713620"/>
            <a:ext cx="648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Franklin Gothic Medium" pitchFamily="34" charset="0"/>
              </a:rPr>
              <a:t>1 357</a:t>
            </a:r>
            <a:endParaRPr lang="ru-RU" sz="1400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901791" y="5662096"/>
            <a:ext cx="1125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1 438</a:t>
            </a:r>
          </a:p>
        </p:txBody>
      </p:sp>
    </p:spTree>
    <p:extLst>
      <p:ext uri="{BB962C8B-B14F-4D97-AF65-F5344CB8AC3E}">
        <p14:creationId xmlns:p14="http://schemas.microsoft.com/office/powerpoint/2010/main" val="4155964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Franklin Gothic Medium" panose="020B0603020102020204" pitchFamily="34" charset="0"/>
              </a:rPr>
              <a:t>руб.</a:t>
            </a:r>
            <a:endParaRPr lang="en-US" sz="2400" b="1" dirty="0">
              <a:solidFill>
                <a:srgbClr val="4472C4">
                  <a:lumMod val="50000"/>
                </a:srgb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84300"/>
              </p:ext>
            </p:extLst>
          </p:nvPr>
        </p:nvGraphicFramePr>
        <p:xfrm>
          <a:off x="2333555" y="1065976"/>
          <a:ext cx="2532516" cy="555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3888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Создание и совершенствование условий для обеспечения общественного порядка, в том числе с участием граждан; развитие системы профилактики наркомании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Повышение уровня выявления, пресечения и предупреждения административных правонарушений, правовой грамотности и правозащиты граждан в отдельных сферах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82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Выполнение функций, направленных на обеспечение прав и законных интересов жителей автономного округа в отдельных сферах жизнедеятельности, в том числе в осуществлении местного самоуправления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2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22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86943" y="4922824"/>
            <a:ext cx="327803" cy="334002"/>
          </a:xfrm>
          <a:prstGeom prst="rect">
            <a:avLst/>
          </a:prstGeom>
          <a:solidFill>
            <a:srgbClr val="DBF6FE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BF6F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3578" y="1771756"/>
            <a:ext cx="319176" cy="33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32754" y="3184296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132 593,6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32754" y="4902883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120 026,6</a:t>
            </a:r>
            <a:endParaRPr lang="ru-RU" dirty="0">
              <a:solidFill>
                <a:prstClr val="black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72556" y="1736426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Franklin Gothic Medium" pitchFamily="34" charset="0"/>
                <a:cs typeface="Calibri" panose="020F0502020204030204" pitchFamily="34" charset="0"/>
              </a:rPr>
              <a:t>84 627,7</a:t>
            </a:r>
            <a:endParaRPr lang="ru-RU" dirty="0">
              <a:solidFill>
                <a:prstClr val="black"/>
              </a:solidFill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xmlns="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042672"/>
              </p:ext>
            </p:extLst>
          </p:nvPr>
        </p:nvGraphicFramePr>
        <p:xfrm>
          <a:off x="4207441" y="1152861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77378" y="3384048"/>
            <a:ext cx="1512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C85A"/>
                </a:solidFill>
              </a:rPr>
              <a:t>337 247,9</a:t>
            </a:r>
            <a:endParaRPr lang="ru-RU" sz="2400" b="1" dirty="0">
              <a:solidFill>
                <a:srgbClr val="00C85A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04196" y="3219626"/>
            <a:ext cx="310550" cy="3340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4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396946"/>
            <a:ext cx="2262553" cy="1051479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4284180"/>
            <a:ext cx="2262553" cy="82781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354014"/>
            <a:ext cx="2262553" cy="798761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932313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701" y="14218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Ханты-Мансийского автономного округа –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Югры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328" y="2440216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Скурихин А.А.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383066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7756" y="4433579"/>
            <a:ext cx="20416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Поротников А.А.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33024" y="4162444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начальник Управления по вопросам юстиции и профилактики правонарушений Департамента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Ханты-Мансийского 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7701" y="5463621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Муниципальные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45409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xmlns="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647701" y="3308416"/>
            <a:ext cx="2262553" cy="827818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33799" y="3436545"/>
            <a:ext cx="1810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Franklin Gothic Book" pitchFamily="34" charset="0"/>
              </a:rPr>
              <a:t>Сердюков Д.В.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Franklin Gothic Boo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14922" y="3186407"/>
            <a:ext cx="52138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аместитель директора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</p:spTree>
    <p:extLst>
      <p:ext uri="{BB962C8B-B14F-4D97-AF65-F5344CB8AC3E}">
        <p14:creationId xmlns:p14="http://schemas.microsoft.com/office/powerpoint/2010/main" val="102974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047235" y="1165575"/>
            <a:ext cx="4661909" cy="49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2000" dirty="0" smtClean="0">
                <a:solidFill>
                  <a:srgbClr val="00B050"/>
                </a:solidFill>
                <a:latin typeface="Franklin Gothic Medium" pitchFamily="34" charset="0"/>
              </a:rPr>
              <a:t>Снижение уровня преступности</a:t>
            </a:r>
            <a:endParaRPr lang="ru-RU" sz="20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24801" y="3739859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827503" y="1095009"/>
            <a:ext cx="683120" cy="67334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xmlns="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95894" y="1156913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5800" y="1713679"/>
            <a:ext cx="2434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правонарушений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443005" y="1791836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2273" y="1841985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114600" y="1859380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3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552950" y="1620503"/>
            <a:ext cx="41488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 совершенствование условий для обеспечения общественного порядка, в том числе с участием граждан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2435036"/>
            <a:ext cx="2611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незаконного оборота и потребления наркотических средств и психотропных веществ</a:t>
            </a:r>
          </a:p>
        </p:txBody>
      </p:sp>
      <p:sp>
        <p:nvSpPr>
          <p:cNvPr id="34" name="Овал 33"/>
          <p:cNvSpPr/>
          <p:nvPr/>
        </p:nvSpPr>
        <p:spPr>
          <a:xfrm>
            <a:off x="2478442" y="2646014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37710" y="2717429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118138" y="2713558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37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8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4577754" y="2442782"/>
            <a:ext cx="4148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деятельности субъектов профилактики наркомании. Реализация профилактического комплекса мер в антинаркотической деятельности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827503" y="3585030"/>
            <a:ext cx="683120" cy="67334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660238" y="1238079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46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7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48" name="Объект 2"/>
          <p:cNvSpPr txBox="1">
            <a:spLocks/>
          </p:cNvSpPr>
          <p:nvPr/>
        </p:nvSpPr>
        <p:spPr>
          <a:xfrm>
            <a:off x="2050773" y="3529639"/>
            <a:ext cx="6487171" cy="49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buClr>
                <a:srgbClr val="FF0000"/>
              </a:buClr>
            </a:pPr>
            <a:r>
              <a:rPr lang="ru-RU" sz="2000" dirty="0">
                <a:solidFill>
                  <a:srgbClr val="00B050"/>
                </a:solidFill>
                <a:latin typeface="Franklin Gothic Medium" pitchFamily="34" charset="0"/>
              </a:rPr>
              <a:t>Обеспечение прав граждан в отдельных сферах жизнедеятельности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0260" y="4205220"/>
            <a:ext cx="2434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защиты прав потребителей</a:t>
            </a:r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471347" y="4297667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0615" y="4369082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111043" y="4375844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54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5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4602557" y="4073169"/>
            <a:ext cx="428018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реализации потребителями своих прав и их защиты. Повышение уровня правовой грамотности и формирование у населения навыков рационального потребительского поведения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4974334"/>
            <a:ext cx="248615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выполнения функций, направленных на обеспечение прав и законных интересов жителей автономного округа в отдельных сферах жизнедеятельности</a:t>
            </a:r>
          </a:p>
        </p:txBody>
      </p:sp>
      <p:sp>
        <p:nvSpPr>
          <p:cNvPr id="58" name="Овал 57"/>
          <p:cNvSpPr/>
          <p:nvPr/>
        </p:nvSpPr>
        <p:spPr>
          <a:xfrm>
            <a:off x="2453619" y="5492101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55419" y="5563516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114581" y="5580911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61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2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4627361" y="5352667"/>
            <a:ext cx="42801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Организационное сопровождение реализации отдельных государственных полномочий и функций. Создание условий для развития форм непосредственного осуществления населением местного самоуправления и участия населения в осуществлении местного самоуправления</a:t>
            </a:r>
            <a:endParaRPr lang="ru-RU" sz="15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9792" y="3634821"/>
            <a:ext cx="75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9721" y="68375"/>
            <a:ext cx="8610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</a:rPr>
              <a:t>Задача </a:t>
            </a:r>
            <a:r>
              <a:rPr lang="ru-RU" sz="22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1</a:t>
            </a:r>
            <a:r>
              <a:rPr lang="ru-RU" sz="2200" b="1" dirty="0" smtClean="0">
                <a:solidFill>
                  <a:srgbClr val="002060"/>
                </a:solidFill>
                <a:latin typeface="Franklin Gothic Medium" panose="020B0603020102020204" pitchFamily="34" charset="0"/>
              </a:rPr>
              <a:t>:</a:t>
            </a:r>
            <a:r>
              <a:rPr lang="ru-RU" sz="2200" b="1" dirty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Создание и совершенствование условий для обеспечения общественного порядка, в том числе с </a:t>
            </a:r>
            <a:endParaRPr lang="ru-RU" sz="2200" b="1" dirty="0" smtClean="0">
              <a:solidFill>
                <a:srgbClr val="002060"/>
              </a:solidFill>
              <a:latin typeface="Franklin Gothic Medium" pitchFamily="34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участием </a:t>
            </a:r>
            <a:r>
              <a:rPr lang="ru-RU" sz="2200" b="1" dirty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граждан</a:t>
            </a:r>
            <a:endParaRPr lang="ru-RU" sz="22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65" y="2279558"/>
            <a:ext cx="2604624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общественного порядка, в том числе совместно с органами местного самоуправления на условиях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также с участием граждан 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1 на весь период действия государственной программы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1 966 976,1тыс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endParaRPr lang="ru-RU" sz="14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93710" y="2323201"/>
            <a:ext cx="37617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органами местного самоуправления на условиях </a:t>
            </a:r>
            <a:r>
              <a:rPr lang="ru-RU" sz="1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материально-техническое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и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стимулирование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участия граждан в охране общественного порядка; 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92048" y="5231016"/>
            <a:ext cx="37530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Вознаграждение граждан в связи с добровольной сдачей незаконно хранящихся оружия, боеприпасов, взрывчатых веществ и взрывных устройств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29922" y="518296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1829475291"/>
              </p:ext>
            </p:extLst>
          </p:nvPr>
        </p:nvGraphicFramePr>
        <p:xfrm>
          <a:off x="2558632" y="3599028"/>
          <a:ext cx="3829695" cy="43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6564" y="225302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631656" y="228713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482972" y="320170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1E7A8EA8-48FA-43F3-8FE3-6FA1BB797EF9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xmlns="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xmlns="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874365" y="4004501"/>
            <a:ext cx="35884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и модернизация систем видеонаблюдения в сфере правопорядка и безопасности дорожного движения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2843608419"/>
              </p:ext>
            </p:extLst>
          </p:nvPr>
        </p:nvGraphicFramePr>
        <p:xfrm>
          <a:off x="2595003" y="4642860"/>
          <a:ext cx="3829695" cy="43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6475663" y="238933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>
            <a:off x="539751" y="6245621"/>
            <a:ext cx="6152199" cy="41937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Пятиугольник 4"/>
          <p:cNvSpPr txBox="1"/>
          <p:nvPr/>
        </p:nvSpPr>
        <p:spPr>
          <a:xfrm>
            <a:off x="737136" y="6245621"/>
            <a:ext cx="5548027" cy="42085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6012" tIns="48006" rIns="24003" bIns="48006" numCol="1" spcCol="1270" anchor="ctr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 smtClean="0">
                <a:solidFill>
                  <a:schemeClr val="bg1"/>
                </a:solidFill>
                <a:latin typeface="Franklin Gothic Book" pitchFamily="34" charset="0"/>
              </a:rPr>
              <a:t>Снижение уровня преступности в общем числе зарегистрированных преступлений (на 100 тыс. человек населения) с 1376 до 1133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61865" y="2434841"/>
            <a:ext cx="244558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внутренней политики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образования и молодежной политики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округа–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Дренин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информационных технологий и цифрового развития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Ципорин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П.И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по вопросам юстиции и профилактики правонарушений Департамента внутренней политики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Поротников А.А</a:t>
            </a:r>
            <a:r>
              <a:rPr lang="ru-RU" sz="1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14513" y="400665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504238" y="499287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7921" y="2596850"/>
            <a:ext cx="2527063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административного законодательства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подпрограммы 1 на весь период действия государственной программы - 1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966 976,1 тыс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3690" y="2347297"/>
            <a:ext cx="36656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Субвенции Министерству внутренних дел Российской Федерации на составление протоколов об административных правонарушениях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0626" y="2569322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520158" y="231780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375090" y="261187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31167" y="5156260"/>
            <a:ext cx="372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права граждан на бесплатную юридическую помощь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55456" y="560014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2" name="Овал 61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64" name="Овал 63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63" name="Овал 62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14123" y="42297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</a:rPr>
              <a:t>Задача 1:</a:t>
            </a:r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Создание и совершенствование условий для обеспечения общественного порядка, в том числе с </a:t>
            </a:r>
          </a:p>
          <a:p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участием граждан</a:t>
            </a:r>
            <a:endParaRPr lang="ru-RU" sz="2400" b="1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55535" y="2658134"/>
            <a:ext cx="2445589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внутренней политики 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</a:p>
          <a:p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Управления по вопросам юстиции и профилактики правонарушений Департамента внутренней политики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Поротников А.А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xmlns="" id="{FDA239F0-F1E9-4F43-A790-9AFE99ED89C7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xmlns="" id="{E2FD88B5-06F6-4502-BBAF-C9767B133C9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xmlns="" id="{F07DA3FB-197C-45C3-A969-9DBEA0F7F669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EDE8CB3A-5C4C-46C7-85D9-FB969976C8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766" y="405838"/>
            <a:ext cx="903513" cy="935598"/>
          </a:xfrm>
          <a:prstGeom prst="rect">
            <a:avLst/>
          </a:prstGeom>
        </p:spPr>
      </p:pic>
      <p:grpSp>
        <p:nvGrpSpPr>
          <p:cNvPr id="52" name="Группа 51"/>
          <p:cNvGrpSpPr/>
          <p:nvPr/>
        </p:nvGrpSpPr>
        <p:grpSpPr>
          <a:xfrm>
            <a:off x="2581798" y="3242248"/>
            <a:ext cx="3836951" cy="840640"/>
            <a:chOff x="-94882" y="250203"/>
            <a:chExt cx="3836951" cy="445440"/>
          </a:xfrm>
        </p:grpSpPr>
        <p:sp>
          <p:nvSpPr>
            <p:cNvPr id="53" name="Пятиугольник 52"/>
            <p:cNvSpPr/>
            <p:nvPr/>
          </p:nvSpPr>
          <p:spPr>
            <a:xfrm>
              <a:off x="-83886" y="250203"/>
              <a:ext cx="3825955" cy="43515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-94882" y="260484"/>
              <a:ext cx="3717165" cy="43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2004" rIns="16002" bIns="32004" numCol="1" spcCol="1270" anchor="ctr" anchorCtr="0">
              <a:noAutofit/>
            </a:bodyPr>
            <a:lstStyle/>
            <a:p>
              <a:pPr lvl="0" algn="ctr" defTabSz="511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Составление сотрудниками полиции 8 тысяч административных протоколов </a:t>
              </a:r>
              <a:r>
                <a:rPr lang="ru-RU" sz="1200" dirty="0" smtClean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в </a:t>
              </a:r>
              <a:r>
                <a:rPr lang="ru-RU" sz="1200" dirty="0">
                  <a:solidFill>
                    <a:schemeClr val="bg1"/>
                  </a:solidFill>
                  <a:latin typeface="Franklin Gothic Medium" pitchFamily="34" charset="0"/>
                  <a:cs typeface="Times New Roman" pitchFamily="18" charset="0"/>
                </a:rPr>
                <a:t>год в соответствии Законом автономного округа «Об административных правонарушениях»</a:t>
              </a:r>
              <a:endParaRPr lang="ru-RU" sz="1200" kern="1200" dirty="0">
                <a:solidFill>
                  <a:schemeClr val="bg1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731167" y="5625787"/>
            <a:ext cx="3734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созданию административных комиссий и по составлению списков кандидатов в присяжные заседатели</a:t>
            </a:r>
            <a:endParaRPr lang="ru-RU" sz="13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53603" y="511433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359364" y="37029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725493" y="4043133"/>
            <a:ext cx="3725059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5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35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Министерству внутренних дел Российской Федерации на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реализацию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возложенных на полицию обязанностей по охране общественного порядка и общественной безопасности</a:t>
            </a:r>
            <a:endParaRPr lang="ru-RU" sz="135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552620" y="399839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67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53176" y="2284372"/>
            <a:ext cx="233915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незаконного потребления наркотических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психотропных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 и их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прекурсоров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подпрограммы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весь период действия государственной программы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136 500,0 тыс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</a:p>
          <a:p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62443" y="2203322"/>
            <a:ext cx="36037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Тестирование несовершеннолетних и других категорий населения на предмет употребления наркотиков  </a:t>
            </a:r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(рассматривается возможность вступления в национальный проект Здравоохранение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Предоставление на конкурсной основе межбюджетных трансфертов муниципальным образованиям на реализацию антинаркотических проектов и проведение профилактических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</a:p>
          <a:p>
            <a:pPr algn="just"/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негативного отношения к незаконному обороту и потреблению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наркотиков, в том числе </a:t>
            </a:r>
            <a:r>
              <a:rPr lang="ru-RU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проведение межрегионального Антинаркотического форума</a:t>
            </a:r>
          </a:p>
          <a:p>
            <a:pPr algn="just"/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уровня субъектов профилактической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just"/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 специализированного оборудования и программного обеспечения для противодействия незаконному обороту наркотиков </a:t>
            </a:r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45532" y="2224588"/>
            <a:ext cx="2898468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внутренней политики автономного округа -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А.А.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о. директора Департамента общественных и внешних связей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 –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Орлова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В. </a:t>
            </a:r>
          </a:p>
          <a:p>
            <a:endParaRPr lang="ru-RU" sz="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образования и молодежной политики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 -</a:t>
            </a:r>
            <a:b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Дренин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endParaRPr lang="ru-RU" sz="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здравоохранения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 -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Добровольский А.А.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информационных технологий и цифрового развития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округа–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Ципорин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П.И.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культуры автономного 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округа– </a:t>
            </a:r>
            <a:b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Казначеева Н.М.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1996" y="312293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417358" y="312833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413154" y="412490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074155" y="278547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074155" y="356816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543861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19346" y="1501854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3" name="Овал 52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7" name="Овал 56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91914" y="2262808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427991" y="214614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074155" y="218837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xmlns="" id="{EEB007F9-51D4-40A5-9B8E-33AE5DE167A2}"/>
              </a:ext>
            </a:extLst>
          </p:cNvPr>
          <p:cNvGrpSpPr/>
          <p:nvPr/>
        </p:nvGrpSpPr>
        <p:grpSpPr>
          <a:xfrm>
            <a:off x="-12192" y="1242626"/>
            <a:ext cx="7859486" cy="89285"/>
            <a:chOff x="947651" y="2754884"/>
            <a:chExt cx="7257566" cy="8928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xmlns="" id="{7EE17FAF-51F5-4C63-BA39-A45A7B11D6A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xmlns="" id="{4D9010C0-29C2-4E45-ACB0-0E0DE932624F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728647A7-AE9F-4313-99BB-29B46966E5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8"/>
            <a:ext cx="903513" cy="935598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208876" y="6358142"/>
            <a:ext cx="5681561" cy="452138"/>
            <a:chOff x="-28378" y="440221"/>
            <a:chExt cx="3858072" cy="452138"/>
          </a:xfrm>
        </p:grpSpPr>
        <p:sp>
          <p:nvSpPr>
            <p:cNvPr id="34" name="Пятиугольник 33"/>
            <p:cNvSpPr/>
            <p:nvPr/>
          </p:nvSpPr>
          <p:spPr>
            <a:xfrm>
              <a:off x="3739" y="457200"/>
              <a:ext cx="3825955" cy="43515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Пятиугольник 4"/>
            <p:cNvSpPr/>
            <p:nvPr/>
          </p:nvSpPr>
          <p:spPr>
            <a:xfrm>
              <a:off x="-28378" y="440221"/>
              <a:ext cx="3717165" cy="43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2004" rIns="16002" bIns="32004" numCol="1" spcCol="1270" anchor="ctr" anchorCtr="0">
              <a:noAutofit/>
            </a:bodyPr>
            <a:lstStyle/>
            <a:p>
              <a:pPr lvl="0" algn="ctr" defTabSz="511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Снижение общей распространенности наркомании (на 100 тыс.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населения) </a:t>
              </a:r>
            </a:p>
            <a:p>
              <a:pPr lvl="0" algn="ctr" defTabSz="5111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 253,3 чел. до 238,1 чел</a:t>
              </a:r>
              <a:endParaRPr lang="ru-RU" sz="1150" b="1" kern="1200" dirty="0">
                <a:solidFill>
                  <a:schemeClr val="bg1"/>
                </a:solidFill>
                <a:latin typeface="Franklin Gothic Book" pitchFamily="34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2416692" y="494717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416692" y="539376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78755" y="43439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070669" y="49443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060036" y="592891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14123" y="42297"/>
            <a:ext cx="8610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</a:rPr>
              <a:t>Задача </a:t>
            </a:r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</a:rPr>
              <a:t>2:</a:t>
            </a:r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</a:rPr>
              <a:t>Создание условий для деятельности субъектов профилактики наркомании. Реализация </a:t>
            </a:r>
            <a:r>
              <a:rPr lang="ru-RU" sz="2400" b="1" dirty="0" smtClean="0">
                <a:solidFill>
                  <a:srgbClr val="002060"/>
                </a:solidFill>
                <a:latin typeface="Franklin Gothic Medium" pitchFamily="34" charset="0"/>
              </a:rPr>
              <a:t>профилактического </a:t>
            </a:r>
            <a:r>
              <a:rPr lang="ru-RU" sz="2400" b="1" dirty="0">
                <a:solidFill>
                  <a:srgbClr val="002060"/>
                </a:solidFill>
                <a:latin typeface="Franklin Gothic Medium" pitchFamily="34" charset="0"/>
              </a:rPr>
              <a:t>комплекса мер в антинаркотической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76779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99588" y="2307645"/>
            <a:ext cx="224018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эффективной защиты прав и законных интересов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потребителей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подпрограммы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период действия государственной программы – </a:t>
            </a:r>
            <a:endParaRPr lang="ru-RU" sz="1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3 000,0 тыс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endParaRPr lang="ru-RU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22333" y="2265113"/>
            <a:ext cx="33643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жителей автономного округа о правах потребителей и необходимых действиях по защите этих прав через средства массовой информации, группы и сообщества социальных сетей Югры, посредством разработки и распространения информационных материалов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уровня участников системы защиты прав потребителей 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513355" y="494373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535644" y="226433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134446" y="227344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117162" y="222509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370945" y="1493393"/>
            <a:ext cx="8383818" cy="690112"/>
            <a:chOff x="370945" y="1457865"/>
            <a:chExt cx="8383818" cy="690112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я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388327" y="1494658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919346" y="1501854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78" name="Овал 77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80" name="Овал 79"/>
            <p:cNvSpPr/>
            <p:nvPr/>
          </p:nvSpPr>
          <p:spPr>
            <a:xfrm>
              <a:off x="6236907" y="1457865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238" y="1573196"/>
              <a:ext cx="450824" cy="450824"/>
            </a:xfrm>
            <a:prstGeom prst="rect">
              <a:avLst/>
            </a:prstGeom>
          </p:spPr>
        </p:pic>
        <p:sp>
          <p:nvSpPr>
            <p:cNvPr id="82" name="Овал 81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85" name="Пятиугольник 84"/>
          <p:cNvSpPr/>
          <p:nvPr/>
        </p:nvSpPr>
        <p:spPr>
          <a:xfrm>
            <a:off x="539750" y="5840084"/>
            <a:ext cx="8146005" cy="836761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Прямоугольник 85"/>
          <p:cNvSpPr/>
          <p:nvPr/>
        </p:nvSpPr>
        <p:spPr>
          <a:xfrm>
            <a:off x="785004" y="5901195"/>
            <a:ext cx="74963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Увеличение доли потребительских споров, разрешенных в досудебном и внесудебном порядке, в общем количестве споров с участием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потребителей с 81,4% до 88%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1400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537E5D13-E1ED-4A7C-BC12-1EC642FF7C48}"/>
              </a:ext>
            </a:extLst>
          </p:cNvPr>
          <p:cNvGrpSpPr/>
          <p:nvPr/>
        </p:nvGrpSpPr>
        <p:grpSpPr>
          <a:xfrm>
            <a:off x="-12192" y="1311997"/>
            <a:ext cx="7859486" cy="89285"/>
            <a:chOff x="947651" y="2754884"/>
            <a:chExt cx="7257566" cy="8928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437AC422-CA1B-4D60-BF05-87C7F064C57D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11C0C38C-D329-495E-9044-DC82487BFC08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61F62F8-9E5A-49AD-B7EF-0FA69C5DB9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581539"/>
            <a:ext cx="903513" cy="93559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284018" y="2253917"/>
            <a:ext cx="2898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внутренней политики автономного  округа–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А.А.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о. директора Департамента общественных и внешних связей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округа–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Орлова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В. </a:t>
            </a: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41966" y="329193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14123" y="42297"/>
            <a:ext cx="8610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Franklin Gothic Medium" pitchFamily="34" charset="0"/>
              </a:rPr>
              <a:t>Задача </a:t>
            </a:r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  <a:t>3:</a:t>
            </a:r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Franklin Gothic Medium" pitchFamily="34" charset="0"/>
              </a:rPr>
              <a:t>Создание условий для реализации потребителями своих прав и их защиты. Повышение уровня правовой грамотности и формирование </a:t>
            </a:r>
            <a:endParaRPr lang="ru-RU" sz="2000" b="1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</a:rPr>
              <a:t>у </a:t>
            </a:r>
            <a:r>
              <a:rPr lang="ru-RU" sz="2000" b="1" dirty="0">
                <a:solidFill>
                  <a:srgbClr val="002060"/>
                </a:solidFill>
                <a:latin typeface="Franklin Gothic Medium" pitchFamily="34" charset="0"/>
              </a:rPr>
              <a:t>населения навыков рационального потребительского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4097301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010619" y="2950237"/>
            <a:ext cx="3200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Поощрение городских округов и муниципальных районов автономного округа, успешно развивающих формы осуществления населением местного самоуправления, через субсидии местным бюджетам на условиях </a:t>
            </a:r>
            <a:r>
              <a:rPr lang="ru-RU" sz="13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выполнения полномочий и функций Департамента внутренней политики автономного округа по обеспечению прав и законных интересов жителей автономного округа в отдельных сферах жизнедеятельности</a:t>
            </a:r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1967" y="2950899"/>
            <a:ext cx="268928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местного самоуправления в автономном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округе</a:t>
            </a:r>
          </a:p>
          <a:p>
            <a:endParaRPr lang="ru-RU" sz="1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Общее финансирование подпрограммы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весь период действия государственной программы - 1 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440 761,7 </a:t>
            </a:r>
            <a:r>
              <a:rPr lang="ru-RU" sz="1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336473" y="2093985"/>
            <a:ext cx="8335390" cy="694479"/>
            <a:chOff x="370945" y="1453498"/>
            <a:chExt cx="8335390" cy="694479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544388" y="1494660"/>
              <a:ext cx="2280293" cy="60157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131387" y="1494658"/>
              <a:ext cx="3010619" cy="601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339899" y="1472654"/>
              <a:ext cx="2366436" cy="60157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167628" y="1624964"/>
              <a:ext cx="13744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Направление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43861" y="1624964"/>
              <a:ext cx="14205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Мероприятия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869861" y="1489458"/>
              <a:ext cx="157575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Ответственные 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chemeClr val="bg1"/>
                  </a:solidFill>
                </a:rPr>
                <a:t>исполнители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70945" y="1466491"/>
              <a:ext cx="681486" cy="681486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06" y="1577452"/>
              <a:ext cx="459564" cy="459564"/>
            </a:xfrm>
            <a:prstGeom prst="rect">
              <a:avLst/>
            </a:prstGeom>
          </p:spPr>
        </p:pic>
        <p:sp>
          <p:nvSpPr>
            <p:cNvPr id="58" name="Овал 57"/>
            <p:cNvSpPr/>
            <p:nvPr/>
          </p:nvSpPr>
          <p:spPr>
            <a:xfrm>
              <a:off x="6164574" y="1453498"/>
              <a:ext cx="681486" cy="68148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9905" y="1547032"/>
              <a:ext cx="450824" cy="450824"/>
            </a:xfrm>
            <a:prstGeom prst="rect">
              <a:avLst/>
            </a:prstGeom>
          </p:spPr>
        </p:pic>
        <p:sp>
          <p:nvSpPr>
            <p:cNvPr id="60" name="Овал 59"/>
            <p:cNvSpPr/>
            <p:nvPr/>
          </p:nvSpPr>
          <p:spPr>
            <a:xfrm>
              <a:off x="2898484" y="1457865"/>
              <a:ext cx="681486" cy="68148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2737" y="1612118"/>
              <a:ext cx="372980" cy="372980"/>
            </a:xfrm>
            <a:prstGeom prst="rect">
              <a:avLst/>
            </a:prstGeom>
          </p:spPr>
        </p:pic>
      </p:grpSp>
      <p:sp>
        <p:nvSpPr>
          <p:cNvPr id="63" name="Прямоугольник 62"/>
          <p:cNvSpPr/>
          <p:nvPr/>
        </p:nvSpPr>
        <p:spPr>
          <a:xfrm>
            <a:off x="155712" y="294332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2813537" y="29114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6148586" y="2900788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8E16E5EF-5174-4874-AA27-C6C775C3F1EF}"/>
              </a:ext>
            </a:extLst>
          </p:cNvPr>
          <p:cNvGrpSpPr/>
          <p:nvPr/>
        </p:nvGrpSpPr>
        <p:grpSpPr>
          <a:xfrm>
            <a:off x="-12192" y="1779849"/>
            <a:ext cx="7859486" cy="89285"/>
            <a:chOff x="947651" y="2754884"/>
            <a:chExt cx="7257566" cy="8928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xmlns="" id="{4E2B5A3E-6FFC-4081-B893-B7EDC69119F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xmlns="" id="{BEEE3D33-4817-4C68-A88A-30ABB99DFE6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77F6319B-6507-43D9-BB39-22E0E43247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917" y="1090815"/>
            <a:ext cx="903513" cy="93559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305427" y="2928951"/>
            <a:ext cx="28984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внутренней политики автономного  округа–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Скурихин А.А.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внутренней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автономного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округа–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Сердюков Д.В.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50666" y="396762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720391" y="5812470"/>
            <a:ext cx="7313425" cy="843522"/>
            <a:chOff x="3739" y="440221"/>
            <a:chExt cx="3825955" cy="452138"/>
          </a:xfrm>
        </p:grpSpPr>
        <p:sp>
          <p:nvSpPr>
            <p:cNvPr id="39" name="Пятиугольник 38"/>
            <p:cNvSpPr/>
            <p:nvPr/>
          </p:nvSpPr>
          <p:spPr>
            <a:xfrm>
              <a:off x="3739" y="457200"/>
              <a:ext cx="3825955" cy="435159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Пятиугольник 4"/>
            <p:cNvSpPr/>
            <p:nvPr/>
          </p:nvSpPr>
          <p:spPr>
            <a:xfrm>
              <a:off x="119395" y="440221"/>
              <a:ext cx="3569392" cy="435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008" tIns="32004" rIns="16002" bIns="32004" numCol="1" spcCol="1270" anchor="ctr" anchorCtr="0">
              <a:noAutofit/>
            </a:bodyPr>
            <a:lstStyle/>
            <a:p>
              <a:pPr lvl="0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Увеличение количества и случаев применения в практике форм непосредственного осуществления населением местного самоуправления в муниципальных образованиях </a:t>
              </a: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ежегодно на 0,5 % (с 1357 до 1438)</a:t>
              </a:r>
              <a:endPara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1803" y="-29542"/>
            <a:ext cx="861059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0" b="1" dirty="0">
                <a:solidFill>
                  <a:srgbClr val="002060"/>
                </a:solidFill>
                <a:latin typeface="Franklin Gothic Medium" pitchFamily="34" charset="0"/>
              </a:rPr>
              <a:t>Задача </a:t>
            </a:r>
            <a:r>
              <a:rPr lang="ru-RU" sz="1950" b="1" dirty="0" smtClean="0">
                <a:solidFill>
                  <a:srgbClr val="002060"/>
                </a:solidFill>
                <a:latin typeface="Franklin Gothic Medium" pitchFamily="34" charset="0"/>
              </a:rPr>
              <a:t>4:</a:t>
            </a:r>
            <a:r>
              <a:rPr lang="ru-RU" sz="195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1950" b="1" dirty="0">
                <a:solidFill>
                  <a:srgbClr val="002060"/>
                </a:solidFill>
                <a:latin typeface="Franklin Gothic Medium" pitchFamily="34" charset="0"/>
              </a:rPr>
              <a:t>Создание условий для выполнения функций, направленных на обеспечение прав и законных интересов жителей автономного округа в отдельных сферах жизнедеятельности. Создание условий для развития форм непосредственного осуществления населением местного самоуправления и участия населения в осуществлении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38454" y="450708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97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647701" y="3232298"/>
            <a:ext cx="2932261" cy="32960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Откорректировано целевое значение показателя «</a:t>
            </a:r>
            <a:r>
              <a:rPr lang="ru-RU" sz="1600" dirty="0">
                <a:latin typeface="Franklin Gothic Medium" pitchFamily="34" charset="0"/>
              </a:rPr>
              <a:t>Доля административных правонарушений, предусмотренных ст. 12.9, 12.12, 12.16, 12.19 КоАП РФ, выявленных с помощью технических средств </a:t>
            </a:r>
            <a:r>
              <a:rPr lang="ru-RU" sz="1600" dirty="0" err="1">
                <a:latin typeface="Franklin Gothic Medium" pitchFamily="34" charset="0"/>
              </a:rPr>
              <a:t>фотовидеофиксации</a:t>
            </a:r>
            <a:r>
              <a:rPr lang="ru-RU" sz="1600" dirty="0">
                <a:latin typeface="Franklin Gothic Medium" pitchFamily="34" charset="0"/>
              </a:rPr>
              <a:t>, работающих в автоматическом режиме, в общем количестве таких правонарушений</a:t>
            </a:r>
            <a:r>
              <a:rPr lang="ru-RU" sz="1600" dirty="0" smtClean="0">
                <a:latin typeface="Franklin Gothic Medium" pitchFamily="34" charset="0"/>
              </a:rPr>
              <a:t>»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7701" y="1562976"/>
            <a:ext cx="2932261" cy="14885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  <a:latin typeface="Franklin Gothic Medium" pitchFamily="34" charset="0"/>
              </a:rPr>
              <a:t>Проведение межрегионального Антинаркотического форума</a:t>
            </a:r>
            <a:endParaRPr lang="ru-RU" sz="16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09358" y="3972403"/>
            <a:ext cx="4649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Автор</a:t>
            </a:r>
            <a:r>
              <a:rPr lang="ru-RU" sz="1600" dirty="0">
                <a:latin typeface="Franklin Gothic Medium" pitchFamily="34" charset="0"/>
              </a:rPr>
              <a:t>: </a:t>
            </a:r>
            <a:r>
              <a:rPr lang="ru-RU" sz="1600" dirty="0" err="1" smtClean="0">
                <a:latin typeface="Franklin Gothic Medium" pitchFamily="34" charset="0"/>
              </a:rPr>
              <a:t>Манчевский</a:t>
            </a:r>
            <a:r>
              <a:rPr lang="ru-RU" sz="1600" dirty="0" smtClean="0">
                <a:latin typeface="Franklin Gothic Medium" pitchFamily="34" charset="0"/>
              </a:rPr>
              <a:t> Юрий Тимофеевич,</a:t>
            </a:r>
          </a:p>
          <a:p>
            <a:pPr lvl="0"/>
            <a:r>
              <a:rPr lang="ru-RU" sz="1600" dirty="0" smtClean="0">
                <a:latin typeface="Franklin Gothic Medium" pitchFamily="34" charset="0"/>
              </a:rPr>
              <a:t>город Ханты-Мансийск 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Мероприятие: </a:t>
            </a:r>
            <a:r>
              <a:rPr lang="ru-RU" sz="1600" dirty="0" smtClean="0">
                <a:latin typeface="Franklin Gothic Medium" pitchFamily="34" charset="0"/>
              </a:rPr>
              <a:t>совещание с </a:t>
            </a:r>
            <a:r>
              <a:rPr lang="ru-RU" sz="1600" dirty="0">
                <a:latin typeface="Franklin Gothic Medium" pitchFamily="34" charset="0"/>
              </a:rPr>
              <a:t>муниципальными районами и городскими округами автономного округа </a:t>
            </a:r>
            <a:r>
              <a:rPr lang="ru-RU" sz="1600" dirty="0" smtClean="0">
                <a:latin typeface="Franklin Gothic Medium" pitchFamily="34" charset="0"/>
              </a:rPr>
              <a:t>и представителями общественности по </a:t>
            </a:r>
            <a:r>
              <a:rPr lang="ru-RU" sz="1600" dirty="0">
                <a:latin typeface="Franklin Gothic Medium" pitchFamily="34" charset="0"/>
              </a:rPr>
              <a:t>вопросу </a:t>
            </a:r>
            <a:r>
              <a:rPr lang="ru-RU" sz="1600" dirty="0" smtClean="0">
                <a:latin typeface="Franklin Gothic Medium" pitchFamily="34" charset="0"/>
              </a:rPr>
              <a:t>обсуждения </a:t>
            </a:r>
            <a:r>
              <a:rPr lang="ru-RU" sz="1600" dirty="0">
                <a:latin typeface="Franklin Gothic Medium" pitchFamily="34" charset="0"/>
              </a:rPr>
              <a:t>проекта государственной </a:t>
            </a:r>
            <a:r>
              <a:rPr lang="ru-RU" sz="1600" dirty="0" smtClean="0">
                <a:latin typeface="Franklin Gothic Medium" pitchFamily="34" charset="0"/>
              </a:rPr>
              <a:t>программы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716090" y="1562976"/>
            <a:ext cx="46496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>
              <a:buFont typeface="Wingdings" pitchFamily="2" charset="2"/>
              <a:buChar char="§"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Автор</a:t>
            </a:r>
            <a:r>
              <a:rPr lang="ru-RU" sz="1600" dirty="0" smtClean="0">
                <a:latin typeface="Franklin Gothic Medium" pitchFamily="34" charset="0"/>
              </a:rPr>
              <a:t>: </a:t>
            </a:r>
            <a:r>
              <a:rPr lang="ru-RU" sz="1600" dirty="0">
                <a:latin typeface="Franklin Gothic Medium" pitchFamily="34" charset="0"/>
              </a:rPr>
              <a:t>Рудакова Мария Олеговна</a:t>
            </a:r>
            <a:endParaRPr lang="ru-RU" sz="1600" dirty="0" smtClean="0">
              <a:latin typeface="Franklin Gothic Medium" pitchFamily="34" charset="0"/>
            </a:endParaRPr>
          </a:p>
          <a:p>
            <a:pPr lvl="0"/>
            <a:r>
              <a:rPr lang="ru-RU" sz="1600" dirty="0" smtClean="0">
                <a:latin typeface="Franklin Gothic Medium" pitchFamily="34" charset="0"/>
              </a:rPr>
              <a:t>город Ханты-Мансийск </a:t>
            </a:r>
            <a:endParaRPr lang="ru-RU" sz="1600" dirty="0">
              <a:latin typeface="Franklin Gothic Medium" pitchFamily="34" charset="0"/>
            </a:endParaRPr>
          </a:p>
          <a:p>
            <a:pPr lvl="0" indent="216000">
              <a:buFont typeface="Wingdings" pitchFamily="2" charset="2"/>
              <a:buChar char="§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Мероприятие: </a:t>
            </a:r>
            <a:r>
              <a:rPr lang="ru-RU" sz="1600" dirty="0" smtClean="0">
                <a:latin typeface="Franklin Gothic Medium" pitchFamily="34" charset="0"/>
              </a:rPr>
              <a:t>диалоговая площадка </a:t>
            </a:r>
            <a:r>
              <a:rPr lang="ru-RU" sz="1600" dirty="0">
                <a:latin typeface="Franklin Gothic Medium" pitchFamily="34" charset="0"/>
              </a:rPr>
              <a:t>по обмену опытом работы негосударственных </a:t>
            </a:r>
            <a:r>
              <a:rPr lang="ru-RU" sz="1600" dirty="0" smtClean="0">
                <a:latin typeface="Franklin Gothic Medium" pitchFamily="34" charset="0"/>
              </a:rPr>
              <a:t>организаций, осуществляющих </a:t>
            </a:r>
            <a:r>
              <a:rPr lang="ru-RU" sz="1600" dirty="0">
                <a:latin typeface="Franklin Gothic Medium" pitchFamily="34" charset="0"/>
              </a:rPr>
              <a:t>комплексную реабилитацию и </a:t>
            </a:r>
            <a:r>
              <a:rPr lang="ru-RU" sz="1600" dirty="0" err="1">
                <a:latin typeface="Franklin Gothic Medium" pitchFamily="34" charset="0"/>
              </a:rPr>
              <a:t>ресоциализацию</a:t>
            </a:r>
            <a:r>
              <a:rPr lang="ru-RU" sz="1600" dirty="0">
                <a:latin typeface="Franklin Gothic Medium" pitchFamily="34" charset="0"/>
              </a:rPr>
              <a:t> </a:t>
            </a:r>
            <a:r>
              <a:rPr lang="ru-RU" sz="1600" dirty="0" err="1" smtClean="0">
                <a:latin typeface="Franklin Gothic Medium" pitchFamily="34" charset="0"/>
              </a:rPr>
              <a:t>наркопотребителей</a:t>
            </a:r>
            <a:endParaRPr lang="ru-RU" sz="1600" dirty="0" smtClean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1395</Words>
  <Application>Microsoft Office PowerPoint</Application>
  <PresentationFormat>Экран (4:3)</PresentationFormat>
  <Paragraphs>247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3_Office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Вербицкая Елена Валерьевна</cp:lastModifiedBy>
  <cp:revision>219</cp:revision>
  <cp:lastPrinted>2018-10-02T10:41:47Z</cp:lastPrinted>
  <dcterms:created xsi:type="dcterms:W3CDTF">2018-09-04T12:10:47Z</dcterms:created>
  <dcterms:modified xsi:type="dcterms:W3CDTF">2018-11-02T09:18:11Z</dcterms:modified>
</cp:coreProperties>
</file>